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53" d="100"/>
          <a:sy n="153" d="100"/>
        </p:scale>
        <p:origin x="-19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 userDrawn="1"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 userDrawn="1"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 userDrawn="1"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January 28,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January 28, 2021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Mandated Reporting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</a:p>
          <a:p>
            <a:r>
              <a:rPr lang="en-US" dirty="0" smtClean="0"/>
              <a:t>CAST 301</a:t>
            </a:r>
          </a:p>
          <a:p>
            <a:r>
              <a:rPr lang="en-US" dirty="0" smtClean="0"/>
              <a:t>Dr. Edwards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548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Mandated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we have this?</a:t>
            </a:r>
          </a:p>
          <a:p>
            <a:pPr lvl="1"/>
            <a:r>
              <a:rPr lang="en-US" dirty="0" smtClean="0"/>
              <a:t>Impacts? Good or bad or neutral?</a:t>
            </a:r>
          </a:p>
          <a:p>
            <a:r>
              <a:rPr lang="en-US" dirty="0" smtClean="0"/>
              <a:t>Who are the ‘</a:t>
            </a:r>
            <a:r>
              <a:rPr lang="en-US" i="1" dirty="0" smtClean="0"/>
              <a:t>mandated reporters</a:t>
            </a:r>
            <a:r>
              <a:rPr lang="en-US" dirty="0" smtClean="0"/>
              <a:t>?’</a:t>
            </a:r>
          </a:p>
          <a:p>
            <a:pPr lvl="1"/>
            <a:r>
              <a:rPr lang="en-US" dirty="0" smtClean="0"/>
              <a:t>What about confidentiality and trust?</a:t>
            </a:r>
          </a:p>
          <a:p>
            <a:pPr lvl="1"/>
            <a:r>
              <a:rPr lang="en-US" dirty="0" smtClean="0"/>
              <a:t>Permissive reporters?</a:t>
            </a:r>
          </a:p>
          <a:p>
            <a:r>
              <a:rPr lang="en-US" dirty="0" smtClean="0"/>
              <a:t>How does research fit into reporting?</a:t>
            </a:r>
          </a:p>
          <a:p>
            <a:pPr lvl="1"/>
            <a:r>
              <a:rPr lang="en-US" dirty="0" smtClean="0"/>
              <a:t>Informed consent and IRBs</a:t>
            </a:r>
          </a:p>
          <a:p>
            <a:r>
              <a:rPr lang="en-US" dirty="0" smtClean="0"/>
              <a:t>When do you report?</a:t>
            </a:r>
          </a:p>
          <a:p>
            <a:pPr lvl="1"/>
            <a:r>
              <a:rPr lang="en-US" dirty="0" smtClean="0"/>
              <a:t>What is a “reasonable cause?”</a:t>
            </a:r>
          </a:p>
          <a:p>
            <a:pPr lvl="2"/>
            <a:r>
              <a:rPr lang="en-US" dirty="0" smtClean="0"/>
              <a:t>Not an accusation, just a concern for a child’s well-being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26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go about reporting abuse?</a:t>
            </a:r>
          </a:p>
          <a:p>
            <a:pPr lvl="1"/>
            <a:r>
              <a:rPr lang="en-US" dirty="0" smtClean="0"/>
              <a:t>NCAH – 1-800-4-A-CHILD</a:t>
            </a:r>
          </a:p>
          <a:p>
            <a:pPr lvl="1"/>
            <a:r>
              <a:rPr lang="en-US" dirty="0" smtClean="0"/>
              <a:t>DSS and/or CPS</a:t>
            </a:r>
          </a:p>
          <a:p>
            <a:pPr lvl="2"/>
            <a:r>
              <a:rPr lang="en-US" dirty="0" smtClean="0"/>
              <a:t>Specifics – name, date, time, location, alleged perpetrator, then the specifics</a:t>
            </a:r>
          </a:p>
          <a:p>
            <a:pPr lvl="2"/>
            <a:r>
              <a:rPr lang="en-US" dirty="0" smtClean="0"/>
              <a:t>Your contact info?? Why? What about </a:t>
            </a:r>
            <a:r>
              <a:rPr lang="en-US" b="1" i="1" u="sng" dirty="0" smtClean="0"/>
              <a:t>immunity</a:t>
            </a:r>
            <a:r>
              <a:rPr lang="en-US" dirty="0" smtClean="0"/>
              <a:t>? My confidentiality?</a:t>
            </a:r>
          </a:p>
          <a:p>
            <a:pPr lvl="2"/>
            <a:endParaRPr lang="en-US" dirty="0"/>
          </a:p>
          <a:p>
            <a:r>
              <a:rPr lang="en-US" dirty="0" smtClean="0"/>
              <a:t>What happens if you fail to report?</a:t>
            </a:r>
          </a:p>
          <a:p>
            <a:pPr lvl="2"/>
            <a:r>
              <a:rPr lang="en-US" dirty="0" smtClean="0"/>
              <a:t>Misdemeanor, fines, jail time, malpractice</a:t>
            </a:r>
          </a:p>
          <a:p>
            <a:pPr lvl="2"/>
            <a:r>
              <a:rPr lang="en-US" dirty="0" smtClean="0"/>
              <a:t>1/3 of counselors do not report….why?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22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 &amp; M.R.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Who needs to be educated and why?</a:t>
            </a:r>
          </a:p>
          <a:p>
            <a:pPr lvl="1"/>
            <a:r>
              <a:rPr lang="en-US" dirty="0" smtClean="0"/>
              <a:t>Immunity?</a:t>
            </a:r>
          </a:p>
          <a:p>
            <a:pPr lvl="1"/>
            <a:r>
              <a:rPr lang="en-US" dirty="0" smtClean="0"/>
              <a:t>Must make the call/report yourself</a:t>
            </a:r>
          </a:p>
          <a:p>
            <a:pPr lvl="1"/>
            <a:r>
              <a:rPr lang="en-US" dirty="0" smtClean="0"/>
              <a:t>Legal definitions…. “law does not mandate ideal care, only minimally adequate care”</a:t>
            </a:r>
          </a:p>
          <a:p>
            <a:pPr lvl="1"/>
            <a:r>
              <a:rPr lang="en-US" dirty="0" smtClean="0"/>
              <a:t>Do you feel prepared/trained?</a:t>
            </a:r>
          </a:p>
          <a:p>
            <a:pPr lvl="1"/>
            <a:r>
              <a:rPr lang="en-US" dirty="0" smtClean="0"/>
              <a:t>Different types of abuse</a:t>
            </a:r>
          </a:p>
          <a:p>
            <a:pPr lvl="1"/>
            <a:endParaRPr lang="en-US" dirty="0"/>
          </a:p>
          <a:p>
            <a:r>
              <a:rPr lang="en-US" dirty="0" smtClean="0"/>
              <a:t>Confidentiality and the counselor alliance &amp; M.R.</a:t>
            </a:r>
          </a:p>
          <a:p>
            <a:pPr lvl="1"/>
            <a:r>
              <a:rPr lang="en-US" dirty="0" smtClean="0"/>
              <a:t>3 reasons – when do you set this up?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Is M.R. a good thing or a bad thing? Why?</a:t>
            </a:r>
          </a:p>
        </p:txBody>
      </p:sp>
    </p:spTree>
    <p:extLst>
      <p:ext uri="{BB962C8B-B14F-4D97-AF65-F5344CB8AC3E}">
        <p14:creationId xmlns:p14="http://schemas.microsoft.com/office/powerpoint/2010/main" val="3073345306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124</TotalTime>
  <Words>243</Words>
  <Application>Microsoft Macintosh PowerPoint</Application>
  <PresentationFormat>On-screen Show (4:3)</PresentationFormat>
  <Paragraphs>37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Urban Pop</vt:lpstr>
      <vt:lpstr>Mandated Reporting</vt:lpstr>
      <vt:lpstr>Mandated reporting</vt:lpstr>
      <vt:lpstr>M.R.</vt:lpstr>
      <vt:lpstr>Education &amp; M.R.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Mandated Reporting</dc:title>
  <dc:creator>Jeff Edwards</dc:creator>
  <cp:lastModifiedBy>Jeff</cp:lastModifiedBy>
  <cp:revision>11</cp:revision>
  <dcterms:created xsi:type="dcterms:W3CDTF">2015-09-08T01:11:07Z</dcterms:created>
  <dcterms:modified xsi:type="dcterms:W3CDTF">2021-01-28T21:11:41Z</dcterms:modified>
</cp:coreProperties>
</file>